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5"/>
  </p:notesMasterIdLst>
  <p:sldIdLst>
    <p:sldId id="256" r:id="rId2"/>
    <p:sldId id="276" r:id="rId3"/>
    <p:sldId id="326" r:id="rId4"/>
    <p:sldId id="327" r:id="rId5"/>
    <p:sldId id="325" r:id="rId6"/>
    <p:sldId id="274" r:id="rId7"/>
    <p:sldId id="328" r:id="rId8"/>
    <p:sldId id="305" r:id="rId9"/>
    <p:sldId id="306" r:id="rId10"/>
    <p:sldId id="307" r:id="rId11"/>
    <p:sldId id="308" r:id="rId12"/>
    <p:sldId id="309" r:id="rId13"/>
    <p:sldId id="322" r:id="rId14"/>
    <p:sldId id="310" r:id="rId15"/>
    <p:sldId id="311" r:id="rId16"/>
    <p:sldId id="324" r:id="rId17"/>
    <p:sldId id="321" r:id="rId18"/>
    <p:sldId id="313" r:id="rId19"/>
    <p:sldId id="319" r:id="rId20"/>
    <p:sldId id="314" r:id="rId21"/>
    <p:sldId id="346" r:id="rId22"/>
    <p:sldId id="315" r:id="rId23"/>
    <p:sldId id="316" r:id="rId24"/>
    <p:sldId id="317" r:id="rId25"/>
    <p:sldId id="338" r:id="rId26"/>
    <p:sldId id="339" r:id="rId27"/>
    <p:sldId id="340" r:id="rId28"/>
    <p:sldId id="341" r:id="rId29"/>
    <p:sldId id="342" r:id="rId30"/>
    <p:sldId id="343" r:id="rId31"/>
    <p:sldId id="344" r:id="rId32"/>
    <p:sldId id="345" r:id="rId33"/>
    <p:sldId id="329" r:id="rId34"/>
    <p:sldId id="320" r:id="rId35"/>
    <p:sldId id="330" r:id="rId36"/>
    <p:sldId id="337" r:id="rId37"/>
    <p:sldId id="297" r:id="rId38"/>
    <p:sldId id="331" r:id="rId39"/>
    <p:sldId id="332" r:id="rId40"/>
    <p:sldId id="333" r:id="rId41"/>
    <p:sldId id="334" r:id="rId42"/>
    <p:sldId id="335" r:id="rId43"/>
    <p:sldId id="336" r:id="rId44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A208"/>
    <a:srgbClr val="FABA0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0519" autoAdjust="0"/>
    <p:restoredTop sz="94660"/>
  </p:normalViewPr>
  <p:slideViewPr>
    <p:cSldViewPr snapToGrid="0">
      <p:cViewPr varScale="1">
        <p:scale>
          <a:sx n="67" d="100"/>
          <a:sy n="67" d="100"/>
        </p:scale>
        <p:origin x="4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9ABB54-7973-4C58-88C7-4FA598CF728B}" type="datetimeFigureOut">
              <a:rPr lang="de-DE" smtClean="0"/>
              <a:t>09.12.2019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26DD87-D0DE-49EA-9DBE-039E461C2DF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628232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7714E5-235D-4993-9826-7C8889CC13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C956FF4-CCD4-4B22-B5E2-3D073DE927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A6AF208-AEAB-4B34-8CD2-45A52B0DF2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C583BA4-5F5B-4743-9109-EE1AD8609D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BB454B1-5482-4D1F-9789-8CBF121B3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367104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0F7A10-F1B6-41DE-AF4C-C67C4DC8B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B5DF7D4E-7C94-46ED-BC94-AE77612440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1277C73-98E1-4F8B-8DA0-6A17F98325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407F7E0-992A-4840-8E94-CCAD5A8CE4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020E00E-D95F-4AED-964F-86C0727E8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790052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7724A175-8062-46A7-A9A7-3F8B22EF032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C2371C19-7878-4AF4-A8E4-07FCCFF969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9DDFD0A-2806-4C60-9DCD-055F7BAB7E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8F00793-40FD-4D23-A230-9EE28966B9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FF6B80D-3E88-40A2-98BF-4CB8AC898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602826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C4340B-9CB3-48C0-9919-4616C1DDF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2645098-B9DB-4796-86D8-1FD17C7960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FFF29B2-6FFB-4510-BD25-342A6AA688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2654E7E-3882-4732-9792-635119191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415FB9E-D4CE-45ED-A906-F488793810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448044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5C0479B-4E19-4A52-855E-CD8745392F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C0CCC39-0C41-4B19-B976-0D22AF38F0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3031F81-8417-4C12-AA51-BCB2738757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9ED3BE3-57BF-432D-9F7B-4F1CBC7D32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FEE02CF-A117-4B34-8D40-F4C64714F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524347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3E97EC-1829-43C0-8431-CF132C3C8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7CA77A0-A98F-44D3-BF3A-7F23CB58AE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F9BCD8A-AA2F-4BFA-B78F-AE897968B0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174AFE3-7AD4-40E6-B8B0-D74384D5C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97F5D73-7765-41F0-9BE7-85DE77B102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58B8CF4-D6E8-40D0-9195-53C53DFE6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746493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BC9D1C-8451-4578-B0EA-4DA48FB962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368EF1C-3837-47F2-B789-A0FB5AD291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7273E87-1298-4D0E-8839-E2CE41D6BC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3CBF99DF-6E2A-4B4D-9BD8-DEF892F0570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3AB0E8A7-A348-4FE8-8B70-D7BD28756E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11C18EA5-D79A-47BE-9B55-3AAE359860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86F0F87-F71C-4CDD-8FB2-5FAB578F0F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9EB7BAC8-0B09-4885-B759-5D06F25AA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193991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C64D68-5C90-4ABE-9393-3D3BE33FA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3A814819-CFB2-43E0-AD4D-2D9E75865F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1EE9536-5CBB-4726-888A-27EF5A42C7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4B6CC50-11D4-4954-A8D2-E8BEA9931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854564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6F734370-7B6F-4193-BE11-365948A07A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AB03CA79-B686-4B60-A0C6-D9A307C05F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36225FD-6D42-49E7-8715-EE40241A5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099988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A175609-B280-4780-A9B4-26F8457AB1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3AC7664-503D-470D-8CC1-987A0C5050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AF8D94FB-233E-455E-8FB1-FCFEC86595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6F379A6-59ED-49CC-A002-CC44EB9D42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98A48DC-334A-4B02-BED8-F229D890D3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ADC6E87-3CB2-4164-AA75-10C285071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764375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B72246-DBE6-4BD3-95C9-9C985F4CD4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DCB1D0F7-D914-42BC-8FEA-07E9E305D2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C457EE2-37B5-41F6-A6F0-A3E7D5E30C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0C1B089-0BA0-49E6-8BA3-956408121D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73C4922-5A7E-410D-9440-15C3204EB9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C0A4DF2-8C7C-4F8A-B354-E65E7F54C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663403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B08B1D2F-31E0-4AC1-BAB5-034C8BE68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943511E-7379-4C1D-83AB-1B906AC720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341925A-7C9A-4D8A-9E80-AA93D622352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13EDA03-E4F8-42F3-BC0D-1FFBFF069D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VerbaAlpina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861A3F2-534D-4200-BFE5-5630219DB2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B0E83A-B85D-4A3F-A680-51DC4B6F60D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432071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de.wikipedia.org/wiki/Crowdsourcing" TargetMode="External"/><Relationship Id="rId2" Type="http://schemas.openxmlformats.org/officeDocument/2006/relationships/hyperlink" Target="https://www.verba-alpina.gwi.uni-muenchen.de/?page_id=162&amp;db=191" TargetMode="Externa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F0B46A9-1E9C-4FFF-A558-5521968240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1563" y="272415"/>
            <a:ext cx="4332701" cy="6217920"/>
          </a:xfr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 b="1" kern="1200" dirty="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Das </a:t>
            </a:r>
            <a:r>
              <a:rPr lang="en-US" sz="3700" b="1" kern="1200" dirty="0" err="1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Sprach</a:t>
            </a:r>
            <a:r>
              <a:rPr lang="en-US" sz="3700" b="1" kern="1200" dirty="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- und </a:t>
            </a:r>
            <a:r>
              <a:rPr lang="en-US" sz="3700" b="1" kern="1200" dirty="0" err="1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Dialektspektrum</a:t>
            </a:r>
            <a:br>
              <a:rPr lang="en-US" sz="3700" b="1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US" sz="3700" b="1" kern="1200" dirty="0" err="1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im</a:t>
            </a:r>
            <a:r>
              <a:rPr lang="en-US" sz="3700" b="1" kern="1200" dirty="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700" b="1" kern="1200" dirty="0" err="1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Alpenraum</a:t>
            </a:r>
            <a:endParaRPr lang="en-US" sz="3700" b="1" kern="1200" dirty="0">
              <a:solidFill>
                <a:schemeClr val="accent2">
                  <a:lumMod val="75000"/>
                </a:schemeClr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Untertitel 2">
            <a:extLst>
              <a:ext uri="{FF2B5EF4-FFF2-40B4-BE49-F238E27FC236}">
                <a16:creationId xmlns:a16="http://schemas.microsoft.com/office/drawing/2014/main" id="{47C52A62-95CB-420F-97B4-18A205A1F2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54264" y="320040"/>
            <a:ext cx="7216171" cy="6217920"/>
          </a:xfr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lvl="1" indent="-228600" algn="l">
              <a:buFont typeface="Arial" panose="020B0604020202020204" pitchFamily="34" charset="0"/>
              <a:buChar char="•"/>
            </a:pPr>
            <a:endParaRPr lang="en-US" sz="2400" dirty="0"/>
          </a:p>
          <a:p>
            <a:pPr lvl="1" indent="-228600" algn="l">
              <a:buFont typeface="Arial" panose="020B0604020202020204" pitchFamily="34" charset="0"/>
              <a:buChar char="•"/>
            </a:pPr>
            <a:r>
              <a:rPr lang="en-US" sz="2400" dirty="0" err="1"/>
              <a:t>Gruppenmitglieder</a:t>
            </a:r>
            <a:r>
              <a:rPr lang="en-US" sz="2400" dirty="0"/>
              <a:t>: Lena </a:t>
            </a:r>
            <a:r>
              <a:rPr lang="en-US" sz="2400" dirty="0" err="1"/>
              <a:t>Zelinka</a:t>
            </a:r>
            <a:r>
              <a:rPr lang="en-US" sz="2400" dirty="0"/>
              <a:t>, </a:t>
            </a:r>
            <a:r>
              <a:rPr lang="en-US" sz="2400" dirty="0" err="1"/>
              <a:t>Benedikt</a:t>
            </a:r>
            <a:r>
              <a:rPr lang="en-US" sz="2400" dirty="0"/>
              <a:t> </a:t>
            </a:r>
            <a:r>
              <a:rPr lang="en-US" sz="2400" dirty="0" err="1"/>
              <a:t>Arnthof</a:t>
            </a:r>
            <a:r>
              <a:rPr lang="en-US" sz="2400" dirty="0"/>
              <a:t> und Julia Höpler</a:t>
            </a:r>
          </a:p>
          <a:p>
            <a:pPr lvl="1" indent="-228600" algn="l">
              <a:buFont typeface="Arial" panose="020B0604020202020204" pitchFamily="34" charset="0"/>
              <a:buChar char="•"/>
            </a:pPr>
            <a:r>
              <a:rPr lang="en-US" sz="2400" dirty="0" err="1"/>
              <a:t>Projektpartner</a:t>
            </a:r>
            <a:r>
              <a:rPr lang="en-US" sz="2400" dirty="0"/>
              <a:t>: Dr. Stephan </a:t>
            </a:r>
            <a:r>
              <a:rPr lang="en-US" sz="2400" dirty="0" err="1"/>
              <a:t>Lücke</a:t>
            </a:r>
            <a:r>
              <a:rPr lang="en-US" sz="2400" dirty="0"/>
              <a:t>, IT-Gruppe               </a:t>
            </a:r>
            <a:r>
              <a:rPr lang="en-US" sz="2400" dirty="0" err="1"/>
              <a:t>Geisteswissenschaften</a:t>
            </a:r>
            <a:endParaRPr lang="en-US" sz="2400" dirty="0"/>
          </a:p>
          <a:p>
            <a:pPr lvl="1" indent="-228600" algn="l">
              <a:buFont typeface="Arial" panose="020B0604020202020204" pitchFamily="34" charset="0"/>
              <a:buChar char="•"/>
            </a:pPr>
            <a:r>
              <a:rPr lang="en-US" sz="2400" dirty="0" err="1"/>
              <a:t>Betreuer</a:t>
            </a:r>
            <a:r>
              <a:rPr lang="en-US" sz="2400" dirty="0"/>
              <a:t>: Patrick Kaiser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619F037-DF7F-4C82-ACD7-D5ED43BDD80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033479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sz="1050" dirty="0">
                <a:solidFill>
                  <a:schemeClr val="tx1">
                    <a:alpha val="80000"/>
                  </a:schemeClr>
                </a:solidFill>
              </a:rPr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417EA70-EE6F-4577-A517-11C373BE1B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76031" y="6033479"/>
            <a:ext cx="525998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1050" kern="1200">
                <a:solidFill>
                  <a:schemeClr val="tx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Ludwigstraße 33</a:t>
            </a:r>
          </a:p>
        </p:txBody>
      </p:sp>
    </p:spTree>
    <p:extLst>
      <p:ext uri="{BB962C8B-B14F-4D97-AF65-F5344CB8AC3E}">
        <p14:creationId xmlns:p14="http://schemas.microsoft.com/office/powerpoint/2010/main" val="1162167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36C1EEA-EB10-4A70-9AE4-EA7969E75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Publicity-Aktionen</a:t>
            </a:r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0500F2F9-AB14-428D-BCBB-6770E3B8F4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6996846" cy="4665662"/>
          </a:xfr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E27EAFD-8849-4B28-A306-6A9E04CA5D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7A2EE1F-B6A4-46C1-8603-B08DCA47CD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4D37972-DF50-4AE7-A13A-AF2907BE86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10</a:t>
            </a:fld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D71F7E30-F314-4A10-BDA0-7597C119829A}"/>
              </a:ext>
            </a:extLst>
          </p:cNvPr>
          <p:cNvSpPr/>
          <p:nvPr/>
        </p:nvSpPr>
        <p:spPr>
          <a:xfrm>
            <a:off x="8610599" y="2336497"/>
            <a:ext cx="161925" cy="16455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D393C949-F5EE-4DD3-BF56-F2EE70AB333F}"/>
              </a:ext>
            </a:extLst>
          </p:cNvPr>
          <p:cNvSpPr/>
          <p:nvPr/>
        </p:nvSpPr>
        <p:spPr>
          <a:xfrm>
            <a:off x="8610598" y="2033831"/>
            <a:ext cx="161925" cy="164554"/>
          </a:xfrm>
          <a:prstGeom prst="rect">
            <a:avLst/>
          </a:prstGeom>
          <a:solidFill>
            <a:srgbClr val="F8A20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E913E2ED-4BEC-4B6A-A8F3-E785F7805B43}"/>
              </a:ext>
            </a:extLst>
          </p:cNvPr>
          <p:cNvSpPr/>
          <p:nvPr/>
        </p:nvSpPr>
        <p:spPr>
          <a:xfrm>
            <a:off x="8610597" y="2867734"/>
            <a:ext cx="161925" cy="16455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BC709CF8-BFDC-4AD1-94FE-B33E0B4E95E2}"/>
              </a:ext>
            </a:extLst>
          </p:cNvPr>
          <p:cNvSpPr txBox="1"/>
          <p:nvPr/>
        </p:nvSpPr>
        <p:spPr>
          <a:xfrm>
            <a:off x="8391525" y="1657350"/>
            <a:ext cx="296227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Legende</a:t>
            </a:r>
          </a:p>
          <a:p>
            <a:r>
              <a:rPr lang="de-DE" dirty="0"/>
              <a:t>        Publicity-Aktionen</a:t>
            </a:r>
          </a:p>
          <a:p>
            <a:r>
              <a:rPr lang="de-DE" dirty="0"/>
              <a:t>        Einträge in das  </a:t>
            </a:r>
          </a:p>
          <a:p>
            <a:r>
              <a:rPr lang="de-DE" dirty="0"/>
              <a:t>        </a:t>
            </a:r>
            <a:r>
              <a:rPr lang="de-DE" dirty="0" err="1"/>
              <a:t>Crowdsourcingtool</a:t>
            </a:r>
            <a:endParaRPr lang="de-DE" dirty="0"/>
          </a:p>
          <a:p>
            <a:r>
              <a:rPr lang="de-DE" dirty="0"/>
              <a:t>        Top-Aktion</a:t>
            </a:r>
          </a:p>
          <a:p>
            <a:r>
              <a:rPr lang="de-DE" dirty="0"/>
              <a:t>        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DC797D59-0CB5-46D6-93B2-874A7FCC0A3A}"/>
              </a:ext>
            </a:extLst>
          </p:cNvPr>
          <p:cNvCxnSpPr/>
          <p:nvPr/>
        </p:nvCxnSpPr>
        <p:spPr>
          <a:xfrm flipH="1">
            <a:off x="5298141" y="1364718"/>
            <a:ext cx="645458" cy="4975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46581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119B51-3097-44FE-A3DF-EBD63615F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Top-1-Aktion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4662A30-0FCA-4F34-83F3-CABB5023FA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C57A813-6228-4825-A52D-F700DF25D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EE0FC63-702D-4678-84FE-FB733D742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11</a:t>
            </a:fld>
            <a:endParaRPr lang="de-DE"/>
          </a:p>
        </p:txBody>
      </p:sp>
      <p:pic>
        <p:nvPicPr>
          <p:cNvPr id="14" name="Inhaltsplatzhalter 13">
            <a:extLst>
              <a:ext uri="{FF2B5EF4-FFF2-40B4-BE49-F238E27FC236}">
                <a16:creationId xmlns:a16="http://schemas.microsoft.com/office/drawing/2014/main" id="{EF113106-D8FE-4D6D-ADC8-1818580EB1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28" y="1687653"/>
            <a:ext cx="7467544" cy="4668697"/>
          </a:xfrm>
        </p:spPr>
      </p:pic>
    </p:spTree>
    <p:extLst>
      <p:ext uri="{BB962C8B-B14F-4D97-AF65-F5344CB8AC3E}">
        <p14:creationId xmlns:p14="http://schemas.microsoft.com/office/powerpoint/2010/main" val="41051182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03F288E-FCB2-434B-82BB-D8D00EEB0C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Top-2-Aktion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918082E-3C8E-4B8A-A2FB-4007C36BCA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EF286D5-13B6-4815-B89B-10A4C9050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AEC9B2F-2DA4-4615-A796-1F764F3C8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12</a:t>
            </a:fld>
            <a:endParaRPr lang="de-DE"/>
          </a:p>
        </p:txBody>
      </p:sp>
      <p:pic>
        <p:nvPicPr>
          <p:cNvPr id="14" name="Inhaltsplatzhalter 13">
            <a:extLst>
              <a:ext uri="{FF2B5EF4-FFF2-40B4-BE49-F238E27FC236}">
                <a16:creationId xmlns:a16="http://schemas.microsoft.com/office/drawing/2014/main" id="{D927F113-0226-4872-A854-441F69AF36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4655" y="1690688"/>
            <a:ext cx="7462689" cy="4665662"/>
          </a:xfrm>
        </p:spPr>
      </p:pic>
    </p:spTree>
    <p:extLst>
      <p:ext uri="{BB962C8B-B14F-4D97-AF65-F5344CB8AC3E}">
        <p14:creationId xmlns:p14="http://schemas.microsoft.com/office/powerpoint/2010/main" val="37743963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03F288E-FCB2-434B-82BB-D8D00EEB0C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Top-3-Aktion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918082E-3C8E-4B8A-A2FB-4007C36BCA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EF286D5-13B6-4815-B89B-10A4C9050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AEC9B2F-2DA4-4615-A796-1F764F3C8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13</a:t>
            </a:fld>
            <a:endParaRPr lang="de-DE"/>
          </a:p>
        </p:txBody>
      </p:sp>
      <p:pic>
        <p:nvPicPr>
          <p:cNvPr id="14" name="Inhaltsplatzhalter 13">
            <a:extLst>
              <a:ext uri="{FF2B5EF4-FFF2-40B4-BE49-F238E27FC236}">
                <a16:creationId xmlns:a16="http://schemas.microsoft.com/office/drawing/2014/main" id="{C0FA4A97-F853-44D9-BA33-4D2BE8B779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4655" y="1690688"/>
            <a:ext cx="7462690" cy="4665662"/>
          </a:xfrm>
        </p:spPr>
      </p:pic>
    </p:spTree>
    <p:extLst>
      <p:ext uri="{BB962C8B-B14F-4D97-AF65-F5344CB8AC3E}">
        <p14:creationId xmlns:p14="http://schemas.microsoft.com/office/powerpoint/2010/main" val="13456049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2EADBFF-EC79-411B-B120-C4FBA2D5C28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7554088-BAC0-4147-A43E-D435AAD150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452ADD6-1CF1-4488-9D38-EC9057FD8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FB0E83A-B85D-4A3F-A680-51DC4B6F60DE}" type="slidenum">
              <a:rPr lang="de-DE" smtClean="0"/>
              <a:t>14</a:t>
            </a:fld>
            <a:endParaRPr lang="de-DE"/>
          </a:p>
        </p:txBody>
      </p:sp>
      <p:pic>
        <p:nvPicPr>
          <p:cNvPr id="17" name="Inhaltsplatzhalter 16">
            <a:extLst>
              <a:ext uri="{FF2B5EF4-FFF2-40B4-BE49-F238E27FC236}">
                <a16:creationId xmlns:a16="http://schemas.microsoft.com/office/drawing/2014/main" id="{401F5637-DA5A-43B6-9733-F425DC88A8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4295" r="238" b="4047"/>
          <a:stretch/>
        </p:blipFill>
        <p:spPr>
          <a:xfrm>
            <a:off x="1485374" y="1063"/>
            <a:ext cx="9221251" cy="6355287"/>
          </a:xfrm>
        </p:spPr>
      </p:pic>
    </p:spTree>
    <p:extLst>
      <p:ext uri="{BB962C8B-B14F-4D97-AF65-F5344CB8AC3E}">
        <p14:creationId xmlns:p14="http://schemas.microsoft.com/office/powerpoint/2010/main" val="21163075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C9A7AAC-64D1-422C-9623-78F22B477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Power User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C8A050E-25FF-4959-B1DB-C56B746EBB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DAA2525-9F92-4FF3-8BFC-0B034553BC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DBC741D-D0CE-487D-861C-58D6C5BAF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15</a:t>
            </a:fld>
            <a:endParaRPr lang="de-DE"/>
          </a:p>
        </p:txBody>
      </p:sp>
      <p:pic>
        <p:nvPicPr>
          <p:cNvPr id="10" name="Inhaltsplatzhalter 9">
            <a:extLst>
              <a:ext uri="{FF2B5EF4-FFF2-40B4-BE49-F238E27FC236}">
                <a16:creationId xmlns:a16="http://schemas.microsoft.com/office/drawing/2014/main" id="{C56512D3-A1D2-4323-BA30-CF055293C7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4874" y="1367010"/>
            <a:ext cx="7482252" cy="4989340"/>
          </a:xfrm>
        </p:spPr>
      </p:pic>
    </p:spTree>
    <p:extLst>
      <p:ext uri="{BB962C8B-B14F-4D97-AF65-F5344CB8AC3E}">
        <p14:creationId xmlns:p14="http://schemas.microsoft.com/office/powerpoint/2010/main" val="5653389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F0EF1E8-9E59-4BEB-AEF3-5F22125AAB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986308C-8A93-4B66-955C-1933422F3E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EB3FDE7-A0B5-4A92-BA37-D243DA83A7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16</a:t>
            </a:fld>
            <a:endParaRPr lang="de-DE"/>
          </a:p>
        </p:txBody>
      </p:sp>
      <p:pic>
        <p:nvPicPr>
          <p:cNvPr id="29" name="Inhaltsplatzhalter 28">
            <a:extLst>
              <a:ext uri="{FF2B5EF4-FFF2-40B4-BE49-F238E27FC236}">
                <a16:creationId xmlns:a16="http://schemas.microsoft.com/office/drawing/2014/main" id="{5C417B40-01AB-4F89-AC63-9B65ACF915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79" r="40" b="11866"/>
          <a:stretch/>
        </p:blipFill>
        <p:spPr>
          <a:xfrm>
            <a:off x="805690" y="0"/>
            <a:ext cx="10580620" cy="6356350"/>
          </a:xfrm>
        </p:spPr>
      </p:pic>
    </p:spTree>
    <p:extLst>
      <p:ext uri="{BB962C8B-B14F-4D97-AF65-F5344CB8AC3E}">
        <p14:creationId xmlns:p14="http://schemas.microsoft.com/office/powerpoint/2010/main" val="24498861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AA3A346-FCAB-450A-B5DD-66BE0F533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7B98436-0768-4774-8F91-7D22E4D7B3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6193F63-BC47-4863-AF0A-25F36EF52A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17</a:t>
            </a:fld>
            <a:endParaRPr lang="de-DE"/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8D74974C-36CF-477F-A74A-5EAF855B68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8826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5599116-A45E-43E6-9488-3B9E6B7436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 - Crowdsourcing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6C3EA76-A026-499F-978C-6F9ABC3141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Bestehender Zusammenhang zwischen Publicity-Aktionen und Eintragungen in das </a:t>
            </a:r>
            <a:r>
              <a:rPr lang="de-DE" dirty="0" err="1"/>
              <a:t>Crowdsourcingtool</a:t>
            </a:r>
            <a:endParaRPr lang="de-DE" dirty="0"/>
          </a:p>
          <a:p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C3625A1-540D-4082-9B60-029C7C5292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30914CA-45FA-45F3-9089-3062FCE59F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1B1ECE0-3A7C-425F-9121-56275BAA65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08836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70D7B8-C2F6-49E7-AA6F-40DDA22CE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Lat. Inschriftenfunde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A9F6C06-5611-4D45-928C-2C961B9763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Häufen sich romanische Basistypen in der Nähe von Zentren lat. Inschriftenfunde?</a:t>
            </a:r>
          </a:p>
          <a:p>
            <a:r>
              <a:rPr lang="de-DE" dirty="0" err="1"/>
              <a:t>Basistyp</a:t>
            </a:r>
            <a:r>
              <a:rPr lang="de-DE" dirty="0"/>
              <a:t>: gemeinsame lexikalische Wurzel aller Belege, die auch zu mehreren Sprachfamilien gehören können</a:t>
            </a:r>
          </a:p>
          <a:p>
            <a:r>
              <a:rPr lang="de-DE" dirty="0"/>
              <a:t>Romanische Basistypen: Lateinisch und Vorrömisch</a:t>
            </a:r>
          </a:p>
          <a:p>
            <a:r>
              <a:rPr lang="de-DE" dirty="0"/>
              <a:t>Betrachtungsebenen:</a:t>
            </a:r>
          </a:p>
          <a:p>
            <a:pPr marL="0" indent="0">
              <a:buNone/>
            </a:pPr>
            <a:r>
              <a:rPr lang="de-DE" dirty="0"/>
              <a:t> 	- Belege aus der romanischen Sprachfamilie</a:t>
            </a:r>
          </a:p>
          <a:p>
            <a:pPr marL="0" indent="0">
              <a:buNone/>
            </a:pPr>
            <a:r>
              <a:rPr lang="de-DE" dirty="0"/>
              <a:t>	- Belege aus der germanischen Sprachfamilie</a:t>
            </a:r>
          </a:p>
          <a:p>
            <a:pPr marL="0" indent="0">
              <a:buNone/>
            </a:pPr>
            <a:r>
              <a:rPr lang="de-DE" dirty="0"/>
              <a:t>	- Belege aus der slavischen Sprachfamilie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334278A-CE8D-4D22-9EB8-827FFE270A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6C89D1B-13C4-4E6A-AA1D-2FAD761FFF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5E45CEA-9396-449B-AA72-F17A4E1E6C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419714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4E27C0C-893B-4FD0-A555-CBCDE78C81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DE" b="1"/>
              <a:t>Gliederung</a:t>
            </a:r>
            <a:endParaRPr lang="de-DE" b="1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7334454-FF5D-4906-ACA6-957274B5CC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de-DE" dirty="0">
                <a:solidFill>
                  <a:prstClr val="black"/>
                </a:solidFill>
              </a:rPr>
              <a:t>Einführung</a:t>
            </a:r>
          </a:p>
          <a:p>
            <a:pPr lvl="0"/>
            <a:r>
              <a:rPr lang="de-DE" dirty="0">
                <a:solidFill>
                  <a:prstClr val="black"/>
                </a:solidFill>
              </a:rPr>
              <a:t>Crowdsourcing</a:t>
            </a:r>
          </a:p>
          <a:p>
            <a:pPr lvl="0"/>
            <a:r>
              <a:rPr lang="de-DE" dirty="0">
                <a:solidFill>
                  <a:prstClr val="black"/>
                </a:solidFill>
              </a:rPr>
              <a:t>Lateinische Inschriften</a:t>
            </a:r>
          </a:p>
          <a:p>
            <a:pPr lvl="0"/>
            <a:r>
              <a:rPr lang="de-DE" dirty="0">
                <a:solidFill>
                  <a:prstClr val="black"/>
                </a:solidFill>
              </a:rPr>
              <a:t>Quellen/Packages in R</a:t>
            </a:r>
          </a:p>
          <a:p>
            <a:pPr lvl="0"/>
            <a:r>
              <a:rPr lang="de-DE" dirty="0">
                <a:solidFill>
                  <a:prstClr val="black"/>
                </a:solidFill>
              </a:rPr>
              <a:t>Schlussbemerkung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8BF319A-1CD3-45DF-ADCF-E06C36087B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FB0E83A-B85D-4A3F-A680-51DC4B6F60DE}" type="slidenum">
              <a:rPr lang="de-DE" smtClean="0"/>
              <a:t>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5FC3443-B284-4D94-AF7A-29F4640BF4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de-DE"/>
              <a:t>VerbaAlpina</a:t>
            </a:r>
            <a:endParaRPr lang="de-DE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6FA65515-BD0C-4175-9930-94AC95C26FE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de-DE"/>
              <a:t>10.12.2019</a:t>
            </a:r>
          </a:p>
        </p:txBody>
      </p:sp>
    </p:spTree>
    <p:extLst>
      <p:ext uri="{BB962C8B-B14F-4D97-AF65-F5344CB8AC3E}">
        <p14:creationId xmlns:p14="http://schemas.microsoft.com/office/powerpoint/2010/main" val="13360455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3FF0A21-CC8B-4513-A47B-A8BE65E78C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9B8166F-34DF-4750-A636-0E49D5AE5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598358D-2907-4B5F-B754-50B6224D4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20</a:t>
            </a:fld>
            <a:endParaRPr lang="de-DE"/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7C8192BB-71E5-4D10-9B2C-54DC31E8FF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493" y="1841781"/>
            <a:ext cx="6477013" cy="4319025"/>
          </a:xfrm>
        </p:spPr>
      </p:pic>
    </p:spTree>
    <p:extLst>
      <p:ext uri="{BB962C8B-B14F-4D97-AF65-F5344CB8AC3E}">
        <p14:creationId xmlns:p14="http://schemas.microsoft.com/office/powerpoint/2010/main" val="18554842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1617F7-6E33-4821-AEDF-035B25FF9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36696F6-1FFB-4B92-8DDD-2322CC77B5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ABD4703-770C-4875-A40A-8F5BEE6BC4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45BDCD0-93CC-49E9-B88A-6F3A3B05EF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6C7BEB1-AB22-40F3-BFB5-DECDC634C3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821725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2364E7A-61DB-42B5-BB93-298EC185BD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9885DDC-F94D-4667-A435-0037F2C719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41FEFD8-F035-4F1F-9062-FDA635C0B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22</a:t>
            </a:fld>
            <a:endParaRPr lang="de-DE"/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0556A3EC-F7B8-403E-A181-1AC5B11841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493" y="1841781"/>
            <a:ext cx="6477013" cy="4319025"/>
          </a:xfrm>
        </p:spPr>
      </p:pic>
    </p:spTree>
    <p:extLst>
      <p:ext uri="{BB962C8B-B14F-4D97-AF65-F5344CB8AC3E}">
        <p14:creationId xmlns:p14="http://schemas.microsoft.com/office/powerpoint/2010/main" val="17601634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D206A41-896E-4853-B176-12AF8C6EAE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8D424F5-C4B2-4DB4-A6F5-86ECA377A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5E7B3E4-C7F7-4D38-B253-B0A73F8DB0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23</a:t>
            </a:fld>
            <a:endParaRPr lang="de-DE"/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34D62FBA-2C80-40EA-8C52-ECDE5A4178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493" y="1841781"/>
            <a:ext cx="6477013" cy="4319025"/>
          </a:xfrm>
        </p:spPr>
      </p:pic>
    </p:spTree>
    <p:extLst>
      <p:ext uri="{BB962C8B-B14F-4D97-AF65-F5344CB8AC3E}">
        <p14:creationId xmlns:p14="http://schemas.microsoft.com/office/powerpoint/2010/main" val="17163877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4AA307A-21C5-412F-ACE9-0C285539D2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61001A5-1ACE-462C-9DB0-0BB9F6DE6B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E962282-C55F-4573-AA30-3A1F0D7DE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24</a:t>
            </a:fld>
            <a:endParaRPr lang="de-DE"/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92440818-CE25-4E7C-B6F0-11F5030958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493" y="1841781"/>
            <a:ext cx="6477013" cy="4319025"/>
          </a:xfrm>
        </p:spPr>
      </p:pic>
    </p:spTree>
    <p:extLst>
      <p:ext uri="{BB962C8B-B14F-4D97-AF65-F5344CB8AC3E}">
        <p14:creationId xmlns:p14="http://schemas.microsoft.com/office/powerpoint/2010/main" val="32273125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8B271AF-E9BE-46E3-9CB2-56F3C49E6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slav</a:t>
            </a:r>
            <a:endParaRPr lang="de-DE" dirty="0"/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D1A7F80F-4097-4FE1-A686-1A36B5AFBA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493" y="1841781"/>
            <a:ext cx="6477013" cy="4319025"/>
          </a:xfr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81C937F-2EA5-474D-AE7A-90D09732B2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D378574-57AB-430C-BC8E-DD78135B57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39C0783-7DB2-4EE6-B797-9019F93490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342323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7BD3AF3-81C5-4418-B1A8-546BD8AEC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54C1F4D6-3765-4714-9F64-07B63FA29F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493" y="1841781"/>
            <a:ext cx="6477013" cy="4319025"/>
          </a:xfr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E53A734-2FC2-4542-BD8C-F4872B1B5B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A653BC8-DBC5-413D-8121-8284209B23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C38B09D-FCE0-4BE2-9328-788C2B9D5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852379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138F606-B216-4629-93B9-A271FE931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lateinisch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717CC83-AA42-4525-A3CB-73189A1858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43D001D-3DAA-46D0-A55C-2EB3978877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520E296-3E2A-4DDA-9EA8-70E6CBD23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27</a:t>
            </a:fld>
            <a:endParaRPr lang="de-DE"/>
          </a:p>
        </p:txBody>
      </p:sp>
      <p:pic>
        <p:nvPicPr>
          <p:cNvPr id="12" name="Inhaltsplatzhalter 11">
            <a:extLst>
              <a:ext uri="{FF2B5EF4-FFF2-40B4-BE49-F238E27FC236}">
                <a16:creationId xmlns:a16="http://schemas.microsoft.com/office/drawing/2014/main" id="{FD34ADCB-1C36-4C55-B0F6-195ACAB2C1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493" y="1841781"/>
            <a:ext cx="6477013" cy="4319025"/>
          </a:xfrm>
        </p:spPr>
      </p:pic>
    </p:spTree>
    <p:extLst>
      <p:ext uri="{BB962C8B-B14F-4D97-AF65-F5344CB8AC3E}">
        <p14:creationId xmlns:p14="http://schemas.microsoft.com/office/powerpoint/2010/main" val="28821380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BA8AF1-4ECB-4A64-9585-980042FC0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lateinisch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56A38AF-E984-4B17-A0CB-A81D5EBBC7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E34B34A-7176-4755-BA5A-B0BC2A1136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D182B34-7FC1-4568-B8CD-12950E8E3B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28</a:t>
            </a:fld>
            <a:endParaRPr lang="de-DE"/>
          </a:p>
        </p:txBody>
      </p:sp>
      <p:pic>
        <p:nvPicPr>
          <p:cNvPr id="12" name="Inhaltsplatzhalter 11">
            <a:extLst>
              <a:ext uri="{FF2B5EF4-FFF2-40B4-BE49-F238E27FC236}">
                <a16:creationId xmlns:a16="http://schemas.microsoft.com/office/drawing/2014/main" id="{83C30C5E-4160-478A-BC5F-0B2FDD36FF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493" y="1841781"/>
            <a:ext cx="6477013" cy="4319025"/>
          </a:xfrm>
        </p:spPr>
      </p:pic>
    </p:spTree>
    <p:extLst>
      <p:ext uri="{BB962C8B-B14F-4D97-AF65-F5344CB8AC3E}">
        <p14:creationId xmlns:p14="http://schemas.microsoft.com/office/powerpoint/2010/main" val="36800245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8AB181-9D09-47B5-9C20-5CB961493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Lat. </a:t>
            </a:r>
            <a:r>
              <a:rPr lang="de-DE" dirty="0" err="1"/>
              <a:t>diffmap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ADB0720-7B22-4D9F-8822-A9DA691A4E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9A1E7CA-F502-49D5-A55F-D1BC4FC3D1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F075D1D-C136-4D92-B370-768A02BC6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29</a:t>
            </a:fld>
            <a:endParaRPr lang="de-DE"/>
          </a:p>
        </p:txBody>
      </p:sp>
      <p:pic>
        <p:nvPicPr>
          <p:cNvPr id="12" name="Inhaltsplatzhalter 11">
            <a:extLst>
              <a:ext uri="{FF2B5EF4-FFF2-40B4-BE49-F238E27FC236}">
                <a16:creationId xmlns:a16="http://schemas.microsoft.com/office/drawing/2014/main" id="{11471EE3-E150-43D7-8032-59B5D44CC5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493" y="1841781"/>
            <a:ext cx="6477013" cy="4319025"/>
          </a:xfrm>
        </p:spPr>
      </p:pic>
    </p:spTree>
    <p:extLst>
      <p:ext uri="{BB962C8B-B14F-4D97-AF65-F5344CB8AC3E}">
        <p14:creationId xmlns:p14="http://schemas.microsoft.com/office/powerpoint/2010/main" val="7354180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7C36CE9-9DA0-412D-A67D-CDA6096F12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/>
              <a:t>Einführung</a:t>
            </a:r>
            <a:r>
              <a:rPr lang="de-DE" dirty="0"/>
              <a:t> – Projektbeschreibung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CAE4539-B262-47C8-9CA9-B4A177C59E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de-DE" dirty="0"/>
              <a:t>ein seit 2014 von der DFG gefördertes Langzeitprojekt</a:t>
            </a:r>
          </a:p>
          <a:p>
            <a:pPr lvl="0"/>
            <a:r>
              <a:rPr lang="de-DE" dirty="0"/>
              <a:t>Untersuchung des Sprach- und Kulturraums im Alpenraum 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sz="1600" dirty="0"/>
          </a:p>
          <a:p>
            <a:endParaRPr lang="de-DE" sz="1600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66D51D9C-72B9-4EFF-B9D2-E516A0825A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2B186FB-B92F-416F-9550-6D89A25F3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9A93553-7240-4C5D-881E-86589DBF19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074647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3206B12-342E-48B3-B185-1A70D5AD4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vorrömisch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BF511D0-D318-4C9A-AB06-6DB19F9FD7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FE19DB4-E766-4967-9073-69504FDFBE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4FC52AC-0210-4E5F-9C21-E7DFA418D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30</a:t>
            </a:fld>
            <a:endParaRPr lang="de-DE"/>
          </a:p>
        </p:txBody>
      </p:sp>
      <p:pic>
        <p:nvPicPr>
          <p:cNvPr id="12" name="Inhaltsplatzhalter 11">
            <a:extLst>
              <a:ext uri="{FF2B5EF4-FFF2-40B4-BE49-F238E27FC236}">
                <a16:creationId xmlns:a16="http://schemas.microsoft.com/office/drawing/2014/main" id="{94406CDD-EF2F-4002-8612-97D8082B02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493" y="1841781"/>
            <a:ext cx="6477013" cy="4319025"/>
          </a:xfrm>
        </p:spPr>
      </p:pic>
    </p:spTree>
    <p:extLst>
      <p:ext uri="{BB962C8B-B14F-4D97-AF65-F5344CB8AC3E}">
        <p14:creationId xmlns:p14="http://schemas.microsoft.com/office/powerpoint/2010/main" val="12795311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17C950F-F145-44FF-BF13-0B2A703BD9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Vor.</a:t>
            </a:r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6CF8C971-6177-4C49-A15B-2934375B62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493" y="1841781"/>
            <a:ext cx="6477013" cy="4319025"/>
          </a:xfr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615F07D-2A6F-4D1C-A49D-63AB9C4B5F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30FF8BA-5D3F-405E-A0CC-3A33F2FBA6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EE39FB8-590B-4031-883A-C8D535BDA3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85540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4C8D47D-8F49-4FBC-9C9E-CF80AB658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B057CA1-5123-4021-A518-BC9BCE292D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1F692A3-B0EB-4276-B3B5-221EBEC038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18BCC8B-9EA3-4ABE-A68E-7F66409988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38018C2-B3F1-4772-BAEE-138A5E5361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868899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8552CD-F435-4098-A94C-A81143DB89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Tabula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3B65B31-FFFF-4F38-9EA0-274D40589C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fontAlgn="base">
              <a:buNone/>
            </a:pPr>
            <a:r>
              <a:rPr lang="de-DE" dirty="0"/>
              <a:t>- Häufung lateinischer Inschriften in der Umgebung von 	Ortschaften, die auf der Tabula </a:t>
            </a:r>
            <a:r>
              <a:rPr lang="de-DE" dirty="0" err="1"/>
              <a:t>Peutingeriana</a:t>
            </a:r>
            <a:r>
              <a:rPr lang="de-DE" dirty="0"/>
              <a:t> erscheinen?</a:t>
            </a:r>
          </a:p>
          <a:p>
            <a:pPr marL="0" indent="0" fontAlgn="base">
              <a:buNone/>
            </a:pPr>
            <a:r>
              <a:rPr lang="de-DE" dirty="0"/>
              <a:t>	</a:t>
            </a:r>
            <a:r>
              <a:rPr lang="de-DE" dirty="0">
                <a:sym typeface="Wingdings" panose="05000000000000000000" pitchFamily="2" charset="2"/>
              </a:rPr>
              <a:t> Vergleich der Geodaten</a:t>
            </a:r>
            <a:endParaRPr lang="de-DE" dirty="0"/>
          </a:p>
          <a:p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05C0829-032D-4500-8CB9-D5958DEA84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1D26813-C6DF-418B-9E2F-3A2CC0B13A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99F1E33-AF09-448D-B8E5-AA57BEFD1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593644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DB5BAFC-B3BE-4340-B355-20D2119DA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 </a:t>
            </a:r>
            <a:r>
              <a:rPr lang="de-DE" dirty="0">
                <a:solidFill>
                  <a:srgbClr val="FF0000"/>
                </a:solidFill>
              </a:rPr>
              <a:t>(TP 2)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BB03C93-AC80-460C-A9B4-53EF2D9733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AE00344-EB7A-4B02-BB95-22ADB838C9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15A0FA8-193C-4985-88B2-E0562F417A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3456E5E-543B-4C73-8BAC-596B473DD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34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961652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0FA312-188A-404E-A268-D5A963B91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Quellen/Packages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0377B75-3360-4F68-9E6C-7F81C5B92F2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de-DE" dirty="0"/>
              <a:t>Verba Alpina Website: </a:t>
            </a:r>
            <a:r>
              <a:rPr lang="de-DE" sz="20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https://www.verba-alpina.gwi.uni-muenchen.de/?page_id=162&amp;db=191</a:t>
            </a:r>
            <a:endParaRPr lang="de-DE" sz="2000" dirty="0"/>
          </a:p>
          <a:p>
            <a:r>
              <a:rPr lang="de-DE" dirty="0"/>
              <a:t> Wikipedia</a:t>
            </a:r>
            <a:br>
              <a:rPr lang="de-DE" sz="20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</a:br>
            <a:r>
              <a:rPr lang="de-DE" sz="20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https://de.wikipedia.org/wiki/Crowdsourcing</a:t>
            </a:r>
            <a:endParaRPr lang="de-DE" sz="2000" dirty="0"/>
          </a:p>
          <a:p>
            <a:endParaRPr lang="de-DE" sz="2000" dirty="0"/>
          </a:p>
          <a:p>
            <a:endParaRPr lang="de-DE" sz="2000" dirty="0"/>
          </a:p>
          <a:p>
            <a:endParaRPr lang="de-DE" sz="2000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FA724DE3-C969-4562-8E82-CE2A21C6F1C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err="1"/>
              <a:t>dplyr</a:t>
            </a:r>
            <a:endParaRPr lang="en-US" dirty="0"/>
          </a:p>
          <a:p>
            <a:r>
              <a:rPr lang="en-US" dirty="0" err="1"/>
              <a:t>sp</a:t>
            </a:r>
            <a:endParaRPr lang="en-US" dirty="0"/>
          </a:p>
          <a:p>
            <a:r>
              <a:rPr lang="en-US" dirty="0"/>
              <a:t>ggplot2</a:t>
            </a:r>
          </a:p>
          <a:p>
            <a:r>
              <a:rPr lang="en-US" dirty="0" err="1"/>
              <a:t>ggmap</a:t>
            </a:r>
            <a:endParaRPr lang="en-US" dirty="0"/>
          </a:p>
          <a:p>
            <a:r>
              <a:rPr lang="en-US" dirty="0" err="1"/>
              <a:t>dplyr</a:t>
            </a:r>
            <a:endParaRPr lang="en-US" dirty="0"/>
          </a:p>
          <a:p>
            <a:r>
              <a:rPr lang="en-US" dirty="0" err="1"/>
              <a:t>ineq</a:t>
            </a:r>
            <a:endParaRPr lang="en-US" dirty="0"/>
          </a:p>
          <a:p>
            <a:r>
              <a:rPr lang="en-US" dirty="0" err="1"/>
              <a:t>mapview</a:t>
            </a:r>
            <a:endParaRPr lang="en-US" dirty="0"/>
          </a:p>
          <a:p>
            <a:r>
              <a:rPr lang="en-US" dirty="0"/>
              <a:t>Raster</a:t>
            </a:r>
          </a:p>
          <a:p>
            <a:r>
              <a:rPr lang="en-US" dirty="0"/>
              <a:t>sf</a:t>
            </a:r>
          </a:p>
          <a:p>
            <a:r>
              <a:rPr lang="en-US" dirty="0" err="1"/>
              <a:t>stringr</a:t>
            </a:r>
            <a:endParaRPr lang="en-US" dirty="0"/>
          </a:p>
          <a:p>
            <a:r>
              <a:rPr lang="en-US" dirty="0"/>
              <a:t>reshape2</a:t>
            </a:r>
          </a:p>
          <a:p>
            <a:r>
              <a:rPr lang="en-US" dirty="0" err="1"/>
              <a:t>rgeos</a:t>
            </a:r>
            <a:endParaRPr lang="de-DE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3B40B69-3C19-4B23-A5B6-D86FC04AE9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68A656E-FA01-4CFD-A4C1-D0D07EADEE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E21F592-2215-4B50-99CA-705B2026F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911957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5C17AC-89D2-4D00-8C5A-460955AD5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/>
              <a:t>Schlussbemerkung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E96EC9D-FED0-4F04-B186-01D6ADDAFF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2F0FC72-783A-4FB3-9B0F-9636F05C91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68EC297-AF7C-4085-86BA-D5B135299B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A7DA45A-A75F-4739-BE8E-72261CC447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36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618799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D7952D1D-0286-4223-92CE-62AD151595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534" y="0"/>
            <a:ext cx="10166932" cy="6356350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7F6009B-040D-4BC8-8917-B1DA36B503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37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342D388-0B0C-4E60-9840-2EB75A0D5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3C11F289-58FB-4B5F-AA84-033B3C812B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</p:spTree>
    <p:extLst>
      <p:ext uri="{BB962C8B-B14F-4D97-AF65-F5344CB8AC3E}">
        <p14:creationId xmlns:p14="http://schemas.microsoft.com/office/powerpoint/2010/main" val="86738915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72CD15B3-EEF2-4EEF-AAF4-16E54294D1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534" y="0"/>
            <a:ext cx="10166932" cy="6356350"/>
          </a:xfr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8AD75E0-1B1D-46B9-A66B-B95DF6DD22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DDDCED9-1A79-4AB4-A69A-3425439ED6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5ADB285-CE6F-4306-A20F-3769B68AB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38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381747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EBFCFC7F-6D10-40F8-A540-6A1F96A352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534" y="0"/>
            <a:ext cx="10166932" cy="6356350"/>
          </a:xfr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EF867C1-877A-49A1-A929-A1E6CD5643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3E03225-9CFB-40F6-8647-BCDBF94672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57F6E21-E1D7-4B80-B69A-ED8E987B66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39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286785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47D4274-5B33-4559-BADB-599334A9C0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Sprachgebiete</a:t>
            </a:r>
          </a:p>
        </p:txBody>
      </p:sp>
      <p:pic>
        <p:nvPicPr>
          <p:cNvPr id="7" name="Inhaltsplatzhalter 11">
            <a:extLst>
              <a:ext uri="{FF2B5EF4-FFF2-40B4-BE49-F238E27FC236}">
                <a16:creationId xmlns:a16="http://schemas.microsoft.com/office/drawing/2014/main" id="{B0BA1382-8DC3-40B4-8878-996871EC95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848" y="1857859"/>
            <a:ext cx="7894660" cy="4440746"/>
          </a:xfrm>
          <a:prstGeom prst="rect">
            <a:avLst/>
          </a:prstGeo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1B3DCBB-0912-4A34-8A39-D3431A00AB9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0ABCF66-E113-4491-B671-B6593C785F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VerbaAlpina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B8E7926-9F24-4795-A41A-36D77CD474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0FB0E83A-B85D-4A3F-A680-51DC4B6F60DE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047CAB6D-A0E5-4796-8E61-4E4839FE7892}"/>
              </a:ext>
            </a:extLst>
          </p:cNvPr>
          <p:cNvSpPr txBox="1"/>
          <p:nvPr/>
        </p:nvSpPr>
        <p:spPr>
          <a:xfrm>
            <a:off x="8951508" y="1857859"/>
            <a:ext cx="2962275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Sprachgebiete</a:t>
            </a:r>
            <a:br>
              <a:rPr lang="de-DE" b="1" dirty="0"/>
            </a:br>
            <a:endParaRPr lang="de-DE" b="1" dirty="0"/>
          </a:p>
          <a:p>
            <a:r>
              <a:rPr lang="de-DE" dirty="0"/>
              <a:t>        Romanisch</a:t>
            </a:r>
          </a:p>
          <a:p>
            <a:r>
              <a:rPr lang="de-DE" dirty="0"/>
              <a:t>        Germanisch</a:t>
            </a:r>
          </a:p>
          <a:p>
            <a:r>
              <a:rPr lang="de-DE" dirty="0"/>
              <a:t>        Slavisch</a:t>
            </a:r>
          </a:p>
          <a:p>
            <a:r>
              <a:rPr lang="de-DE" dirty="0"/>
              <a:t>        Romanisch/Germanisch</a:t>
            </a:r>
          </a:p>
          <a:p>
            <a:r>
              <a:rPr lang="de-DE" dirty="0"/>
              <a:t>        Romanisch/Slavisch</a:t>
            </a:r>
          </a:p>
          <a:p>
            <a:r>
              <a:rPr lang="de-DE" dirty="0"/>
              <a:t>        Germanisch/Slavisch</a:t>
            </a:r>
          </a:p>
          <a:p>
            <a:r>
              <a:rPr lang="de-DE" dirty="0"/>
              <a:t>        Romanisch/Slavisch/</a:t>
            </a:r>
            <a:br>
              <a:rPr lang="de-DE" dirty="0"/>
            </a:br>
            <a:r>
              <a:rPr lang="de-DE" dirty="0"/>
              <a:t>        Germanisch</a:t>
            </a:r>
          </a:p>
          <a:p>
            <a:r>
              <a:rPr lang="de-DE" dirty="0"/>
              <a:t>        </a:t>
            </a:r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        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D6EBEA2E-C1F6-4F8D-B95E-A3CF94D5F070}"/>
              </a:ext>
            </a:extLst>
          </p:cNvPr>
          <p:cNvSpPr/>
          <p:nvPr/>
        </p:nvSpPr>
        <p:spPr>
          <a:xfrm>
            <a:off x="9187928" y="2510659"/>
            <a:ext cx="161925" cy="16455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D52121D1-F353-4D0E-A023-08112FD3EA70}"/>
              </a:ext>
            </a:extLst>
          </p:cNvPr>
          <p:cNvSpPr/>
          <p:nvPr/>
        </p:nvSpPr>
        <p:spPr>
          <a:xfrm>
            <a:off x="9187928" y="2784935"/>
            <a:ext cx="161925" cy="164554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9E039A15-77F2-4C34-B729-5D849F172C3D}"/>
              </a:ext>
            </a:extLst>
          </p:cNvPr>
          <p:cNvSpPr/>
          <p:nvPr/>
        </p:nvSpPr>
        <p:spPr>
          <a:xfrm>
            <a:off x="9187928" y="3062789"/>
            <a:ext cx="161925" cy="164554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A50C829A-496F-49D1-B29E-DDBF41255B3F}"/>
              </a:ext>
            </a:extLst>
          </p:cNvPr>
          <p:cNvSpPr/>
          <p:nvPr/>
        </p:nvSpPr>
        <p:spPr>
          <a:xfrm>
            <a:off x="9187928" y="3332462"/>
            <a:ext cx="161925" cy="164554"/>
          </a:xfrm>
          <a:prstGeom prst="rect">
            <a:avLst/>
          </a:prstGeom>
          <a:solidFill>
            <a:srgbClr val="F20EB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FF7D2046-E41E-4DE0-AC12-9E140234F45D}"/>
              </a:ext>
            </a:extLst>
          </p:cNvPr>
          <p:cNvSpPr/>
          <p:nvPr/>
        </p:nvSpPr>
        <p:spPr>
          <a:xfrm>
            <a:off x="9187928" y="3611999"/>
            <a:ext cx="161925" cy="164554"/>
          </a:xfrm>
          <a:prstGeom prst="rect">
            <a:avLst/>
          </a:prstGeom>
          <a:solidFill>
            <a:srgbClr val="F8A20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D1F14A0D-1D96-4DD5-8C79-DEAE9B6E793B}"/>
              </a:ext>
            </a:extLst>
          </p:cNvPr>
          <p:cNvSpPr/>
          <p:nvPr/>
        </p:nvSpPr>
        <p:spPr>
          <a:xfrm>
            <a:off x="9187928" y="3891536"/>
            <a:ext cx="161925" cy="164554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D2F6CF27-0A55-42D4-B4B9-C248F6180BAD}"/>
              </a:ext>
            </a:extLst>
          </p:cNvPr>
          <p:cNvSpPr/>
          <p:nvPr/>
        </p:nvSpPr>
        <p:spPr>
          <a:xfrm>
            <a:off x="9178908" y="4176239"/>
            <a:ext cx="161925" cy="16455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2600482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4A3EF21D-CCC7-4D48-B055-B8AD8F4BAA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259" y="-5345"/>
            <a:ext cx="10175481" cy="6361695"/>
          </a:xfr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F095C3B-C4F2-4680-863F-9826E0BD4A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E55047C-4847-4900-9A91-9051728091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D9B97FB-EB79-4D3F-8669-60C1E6F59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40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6162954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F72F01A3-003B-4DC3-9C30-EB47CE6A88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534" y="0"/>
            <a:ext cx="10166932" cy="6356350"/>
          </a:xfr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FC27673-DCD9-4301-A903-23B9739605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A9D0BBD-FD1C-4C40-ACF0-70441667A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E6363BE-77B7-4996-9C07-F004C486A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41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956963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9676F64F-438C-4637-944A-B63871FE19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534" y="0"/>
            <a:ext cx="10166932" cy="6356350"/>
          </a:xfr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D43355C-A849-4520-B4B9-CA334D189D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CF5E697-F7DC-41D7-98CC-61E3DFFF33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3FF6433-E8F3-4394-9A7A-CEF3513342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42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2767363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A3946DC5-1F50-46CD-8977-9AC3F288D3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533" y="0"/>
            <a:ext cx="10166933" cy="6356350"/>
          </a:xfr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7C89229-1CF1-42A1-8A77-9F094B3717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56C2582-8A8C-4FDD-9874-4983E178B7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EDE46A7-F5C4-44E0-881A-B2DBA7ECCE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43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514019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7C36CE9-9DA0-412D-A67D-CDA6096F12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/>
              <a:t>Einführung</a:t>
            </a:r>
            <a:r>
              <a:rPr lang="de-DE" dirty="0"/>
              <a:t> – Projektbeschreibung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CAE4539-B262-47C8-9CA9-B4A177C59E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de-DE" dirty="0"/>
              <a:t>ein seit 2014 von der DFG gefördertes Langzeitprojekt</a:t>
            </a:r>
          </a:p>
          <a:p>
            <a:pPr lvl="0"/>
            <a:r>
              <a:rPr lang="de-DE" dirty="0"/>
              <a:t>Untersuchung des Sprach- und Kulturraums im Alpenraum 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Ziel des Projekts: </a:t>
            </a:r>
          </a:p>
          <a:p>
            <a:r>
              <a:rPr lang="de-DE" dirty="0"/>
              <a:t>Vervollständigung bereits vorliegender Sprachatlasdaten</a:t>
            </a:r>
          </a:p>
          <a:p>
            <a:r>
              <a:rPr lang="de-DE" dirty="0"/>
              <a:t>Aufbereiten der Daten</a:t>
            </a:r>
          </a:p>
          <a:p>
            <a:r>
              <a:rPr lang="de-DE" dirty="0"/>
              <a:t>Veröffentlichung in sprachgeschichtlich analysierter Form</a:t>
            </a:r>
          </a:p>
          <a:p>
            <a:pPr lvl="0"/>
            <a:endParaRPr lang="de-DE" dirty="0"/>
          </a:p>
          <a:p>
            <a:endParaRPr lang="de-DE" sz="1600" dirty="0"/>
          </a:p>
          <a:p>
            <a:endParaRPr lang="de-DE" sz="1600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66D51D9C-72B9-4EFF-B9D2-E516A0825A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2B186FB-B92F-416F-9550-6D89A25F3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9A93553-7240-4C5D-881E-86589DBF19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469033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24EB8C-ED1A-49CE-A700-88A962AB9C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/>
              <a:t>Einführung -</a:t>
            </a:r>
            <a:r>
              <a:rPr lang="de-DE" dirty="0"/>
              <a:t> Studiendesign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84359A8-C299-453C-A9C4-1A2322ED70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de-DE" dirty="0"/>
              <a:t>Sammeln von georeferenzierten Sprachdaten </a:t>
            </a:r>
          </a:p>
          <a:p>
            <a:pPr lvl="0"/>
            <a:r>
              <a:rPr lang="de-DE" dirty="0"/>
              <a:t>Gesammeltes Material stammt aus Sprachatlanten </a:t>
            </a:r>
          </a:p>
          <a:p>
            <a:pPr lvl="0"/>
            <a:r>
              <a:rPr lang="de-DE" dirty="0"/>
              <a:t>Sprachatlas: Sammlung von Sprachkarten eines Gebietes</a:t>
            </a:r>
          </a:p>
          <a:p>
            <a:pPr lvl="0"/>
            <a:r>
              <a:rPr lang="de-DE" dirty="0"/>
              <a:t>Ergänzung um weitere Daten (u.a. Fundorte lateinischer Inschriften im Alpenraum)</a:t>
            </a:r>
          </a:p>
          <a:p>
            <a:pPr lvl="0"/>
            <a:r>
              <a:rPr lang="de-DE" dirty="0"/>
              <a:t>Ausgleich von Inkonsistenzen im Atlasmaterial durch das sog. Crowdsourcing</a:t>
            </a:r>
          </a:p>
          <a:p>
            <a:pPr lvl="0"/>
            <a:r>
              <a:rPr lang="de-DE" dirty="0"/>
              <a:t>Crowdsourcing: Informanten im Internet sollen dialektale Bezeichnungen der für VA relevanten Konzepte beisteuern</a:t>
            </a:r>
          </a:p>
          <a:p>
            <a:endParaRPr lang="de-DE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3A65DA17-FFE8-4EB1-AA3A-A7AFE965C1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C07ED5C-66CE-4CE9-AEDE-FDC4A295BA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11B3CD7-77F4-4AA3-8F01-49A816997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025751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557CB4-205E-474D-88C6-4FD76F61F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/>
              <a:t>Einführung</a:t>
            </a:r>
            <a:r>
              <a:rPr lang="de-DE" dirty="0"/>
              <a:t>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97D0237-EC3D-42A5-8BF3-B4508A3C42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b="1" dirty="0"/>
              <a:t>Crowdsourcing</a:t>
            </a:r>
          </a:p>
          <a:p>
            <a:pPr marL="0" indent="0">
              <a:buNone/>
            </a:pPr>
            <a:r>
              <a:rPr lang="de-DE" dirty="0"/>
              <a:t>	Untersuchen des Crowdsourcings auf 	Georeferenzierung und 	</a:t>
            </a:r>
            <a:r>
              <a:rPr lang="de-DE" dirty="0" err="1"/>
              <a:t>Chronoreferenzierung</a:t>
            </a:r>
            <a:endParaRPr lang="de-DE" dirty="0"/>
          </a:p>
          <a:p>
            <a:pPr marL="0" indent="0">
              <a:buNone/>
            </a:pPr>
            <a:endParaRPr lang="de-DE" dirty="0"/>
          </a:p>
          <a:p>
            <a:r>
              <a:rPr lang="de-DE" b="1" dirty="0"/>
              <a:t>Lateinische Inschriften</a:t>
            </a:r>
          </a:p>
          <a:p>
            <a:pPr marL="0" indent="0">
              <a:buNone/>
            </a:pPr>
            <a:endParaRPr lang="de-DE" b="1" dirty="0"/>
          </a:p>
          <a:p>
            <a:pPr marL="0" indent="0" fontAlgn="base">
              <a:buNone/>
            </a:pPr>
            <a:r>
              <a:rPr lang="de-DE" dirty="0"/>
              <a:t>	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2A9FA37-A617-4755-8846-34ECA1F37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7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F340E6A-2E99-4786-9F06-BEB2D93388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37C82A18-E067-4369-BC35-1662FEE93F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</p:spTree>
    <p:extLst>
      <p:ext uri="{BB962C8B-B14F-4D97-AF65-F5344CB8AC3E}">
        <p14:creationId xmlns:p14="http://schemas.microsoft.com/office/powerpoint/2010/main" val="40271170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1D1270C-F8CF-4FF9-BBFB-31F72118B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Publicity-Aktionen </a:t>
            </a:r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14C8E8B2-EAAC-4F71-96DE-85679597D0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6996846" cy="4665662"/>
          </a:xfr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6898C33-EAD5-479E-8265-7109DA6CD2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8B2E505-44B1-4B15-B95A-27C0F74FA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F63F9C7-06A3-4A88-8AD8-EF00555EEA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8</a:t>
            </a:fld>
            <a:endParaRPr lang="de-DE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BCA2F0F1-EDF2-4178-9FC6-BB25D41CBF0C}"/>
              </a:ext>
            </a:extLst>
          </p:cNvPr>
          <p:cNvSpPr txBox="1"/>
          <p:nvPr/>
        </p:nvSpPr>
        <p:spPr>
          <a:xfrm>
            <a:off x="8391525" y="1657350"/>
            <a:ext cx="296227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Legende</a:t>
            </a:r>
          </a:p>
          <a:p>
            <a:r>
              <a:rPr lang="de-DE" dirty="0"/>
              <a:t>        Publicity-Aktionen</a:t>
            </a:r>
          </a:p>
          <a:p>
            <a:r>
              <a:rPr lang="de-DE" dirty="0"/>
              <a:t>        Einträge in das  </a:t>
            </a:r>
          </a:p>
          <a:p>
            <a:r>
              <a:rPr lang="de-DE" dirty="0"/>
              <a:t>        </a:t>
            </a:r>
            <a:r>
              <a:rPr lang="de-DE" dirty="0" err="1"/>
              <a:t>Crowdsourcingtool</a:t>
            </a:r>
            <a:endParaRPr lang="de-DE" dirty="0"/>
          </a:p>
          <a:p>
            <a:r>
              <a:rPr lang="de-DE" dirty="0"/>
              <a:t>        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4D3A32BA-00D2-4459-8FBB-F13E000D8537}"/>
              </a:ext>
            </a:extLst>
          </p:cNvPr>
          <p:cNvSpPr/>
          <p:nvPr/>
        </p:nvSpPr>
        <p:spPr>
          <a:xfrm>
            <a:off x="8610598" y="2033831"/>
            <a:ext cx="161925" cy="164554"/>
          </a:xfrm>
          <a:prstGeom prst="rect">
            <a:avLst/>
          </a:prstGeom>
          <a:solidFill>
            <a:srgbClr val="F8A20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B125EC0C-7F61-4AE1-BE75-FF0826C8F335}"/>
              </a:ext>
            </a:extLst>
          </p:cNvPr>
          <p:cNvSpPr/>
          <p:nvPr/>
        </p:nvSpPr>
        <p:spPr>
          <a:xfrm>
            <a:off x="8610599" y="2336497"/>
            <a:ext cx="161925" cy="16455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439913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5B9F84-07CC-43F5-95E5-2D68EE5D0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Publicity-Aktionen</a:t>
            </a:r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3908161D-AA25-4D34-9FAA-952E183396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6991350" cy="4661997"/>
          </a:xfr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E68BA57-C085-4D88-A157-F58E3CC7A8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D60EF86-E89F-4B15-9CF7-B807C53F6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9AFAE5B-755D-4A7D-BB9A-AFC197758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9</a:t>
            </a:fld>
            <a:endParaRPr lang="de-DE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9C416CE4-9037-47F0-9853-3988B3268123}"/>
              </a:ext>
            </a:extLst>
          </p:cNvPr>
          <p:cNvSpPr txBox="1"/>
          <p:nvPr/>
        </p:nvSpPr>
        <p:spPr>
          <a:xfrm>
            <a:off x="8391525" y="1657350"/>
            <a:ext cx="296227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Legende</a:t>
            </a:r>
          </a:p>
          <a:p>
            <a:r>
              <a:rPr lang="de-DE" dirty="0"/>
              <a:t>        Publicity-Aktionen</a:t>
            </a:r>
          </a:p>
          <a:p>
            <a:r>
              <a:rPr lang="de-DE" dirty="0"/>
              <a:t>        Einträge in das  </a:t>
            </a:r>
          </a:p>
          <a:p>
            <a:r>
              <a:rPr lang="de-DE" dirty="0"/>
              <a:t>        </a:t>
            </a:r>
            <a:r>
              <a:rPr lang="de-DE" dirty="0" err="1"/>
              <a:t>Crowdsourcingtool</a:t>
            </a:r>
            <a:endParaRPr lang="de-DE" dirty="0"/>
          </a:p>
          <a:p>
            <a:r>
              <a:rPr lang="de-DE" dirty="0"/>
              <a:t>        Top-Aktionen</a:t>
            </a:r>
          </a:p>
          <a:p>
            <a:r>
              <a:rPr lang="de-DE" dirty="0"/>
              <a:t>        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A5645950-DBAA-44A5-BAC4-5D7BAB1EF8C0}"/>
              </a:ext>
            </a:extLst>
          </p:cNvPr>
          <p:cNvSpPr/>
          <p:nvPr/>
        </p:nvSpPr>
        <p:spPr>
          <a:xfrm>
            <a:off x="8610598" y="2033831"/>
            <a:ext cx="161925" cy="164554"/>
          </a:xfrm>
          <a:prstGeom prst="rect">
            <a:avLst/>
          </a:prstGeom>
          <a:solidFill>
            <a:srgbClr val="F8A20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0253B922-5E2C-435D-B5EE-4C8B756C6CFE}"/>
              </a:ext>
            </a:extLst>
          </p:cNvPr>
          <p:cNvSpPr/>
          <p:nvPr/>
        </p:nvSpPr>
        <p:spPr>
          <a:xfrm>
            <a:off x="8610599" y="2336497"/>
            <a:ext cx="161925" cy="16455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9826E745-38DC-4A68-ADE6-6FC9C997E6D9}"/>
              </a:ext>
            </a:extLst>
          </p:cNvPr>
          <p:cNvSpPr/>
          <p:nvPr/>
        </p:nvSpPr>
        <p:spPr>
          <a:xfrm>
            <a:off x="8610597" y="2867734"/>
            <a:ext cx="161925" cy="16455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E450CDDA-50D0-414D-94D6-CAC5C5280D09}"/>
              </a:ext>
            </a:extLst>
          </p:cNvPr>
          <p:cNvCxnSpPr/>
          <p:nvPr/>
        </p:nvCxnSpPr>
        <p:spPr>
          <a:xfrm flipH="1">
            <a:off x="3715871" y="1408579"/>
            <a:ext cx="645458" cy="4975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30D3C55C-7F8E-4C00-A0C0-BCC6F92E883E}"/>
              </a:ext>
            </a:extLst>
          </p:cNvPr>
          <p:cNvCxnSpPr/>
          <p:nvPr/>
        </p:nvCxnSpPr>
        <p:spPr>
          <a:xfrm flipH="1">
            <a:off x="4600575" y="1408578"/>
            <a:ext cx="645458" cy="4975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91660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Grüngelb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437</Words>
  <Application>Microsoft Office PowerPoint</Application>
  <PresentationFormat>Breitbild</PresentationFormat>
  <Paragraphs>244</Paragraphs>
  <Slides>43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43</vt:i4>
      </vt:variant>
    </vt:vector>
  </HeadingPairs>
  <TitlesOfParts>
    <vt:vector size="47" baseType="lpstr">
      <vt:lpstr>Arial</vt:lpstr>
      <vt:lpstr>Calibri</vt:lpstr>
      <vt:lpstr>Calibri Light</vt:lpstr>
      <vt:lpstr>Office</vt:lpstr>
      <vt:lpstr>Das Sprach- und Dialektspektrum im Alpenraum</vt:lpstr>
      <vt:lpstr>Gliederung</vt:lpstr>
      <vt:lpstr>Einführung – Projektbeschreibung</vt:lpstr>
      <vt:lpstr>Sprachgebiete</vt:lpstr>
      <vt:lpstr>Einführung – Projektbeschreibung</vt:lpstr>
      <vt:lpstr>Einführung - Studiendesign</vt:lpstr>
      <vt:lpstr>Einführung </vt:lpstr>
      <vt:lpstr>Publicity-Aktionen </vt:lpstr>
      <vt:lpstr>Publicity-Aktionen</vt:lpstr>
      <vt:lpstr>Publicity-Aktionen</vt:lpstr>
      <vt:lpstr>Top-1-Aktion</vt:lpstr>
      <vt:lpstr>Top-2-Aktion</vt:lpstr>
      <vt:lpstr>Top-3-Aktion</vt:lpstr>
      <vt:lpstr>PowerPoint-Präsentation</vt:lpstr>
      <vt:lpstr>Power User</vt:lpstr>
      <vt:lpstr>PowerPoint-Präsentation</vt:lpstr>
      <vt:lpstr>PowerPoint-Präsentation</vt:lpstr>
      <vt:lpstr>Fazit - Crowdsourcing</vt:lpstr>
      <vt:lpstr>Lat. Inschriftenfunde 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slav</vt:lpstr>
      <vt:lpstr>PowerPoint-Präsentation</vt:lpstr>
      <vt:lpstr>lateinisch</vt:lpstr>
      <vt:lpstr>lateinisch</vt:lpstr>
      <vt:lpstr>Lat. diffmap</vt:lpstr>
      <vt:lpstr>vorrömisch</vt:lpstr>
      <vt:lpstr>Vor.</vt:lpstr>
      <vt:lpstr>PowerPoint-Präsentation</vt:lpstr>
      <vt:lpstr>Tabula</vt:lpstr>
      <vt:lpstr>Fazit (TP 2)</vt:lpstr>
      <vt:lpstr>Quellen/Packages</vt:lpstr>
      <vt:lpstr>Schlussbemerkung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Das Sprach- und Dialektspektrum im Alpenraum</dc:title>
  <dc:creator>Julia Höpler</dc:creator>
  <cp:lastModifiedBy>Julia Höpler</cp:lastModifiedBy>
  <cp:revision>59</cp:revision>
  <dcterms:created xsi:type="dcterms:W3CDTF">2019-12-07T13:57:59Z</dcterms:created>
  <dcterms:modified xsi:type="dcterms:W3CDTF">2019-12-09T19:15:03Z</dcterms:modified>
</cp:coreProperties>
</file>